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7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6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9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8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aleway-italic.fntdata"/><Relationship Id="rId6" Type="http://schemas.openxmlformats.org/officeDocument/2006/relationships/slide" Target="slides/slide2.xml"/><Relationship Id="rId18" Type="http://schemas.openxmlformats.org/officeDocument/2006/relationships/font" Target="fonts/Ralew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311700" y="2581350"/>
            <a:ext cx="3217500" cy="20820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619500" y="2581350"/>
            <a:ext cx="5205000" cy="20820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Relationship Id="rId5" Type="http://schemas.openxmlformats.org/officeDocument/2006/relationships/image" Target="../media/image04.jpg"/><Relationship Id="rId6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Relationship Id="rId4" Type="http://schemas.openxmlformats.org/officeDocument/2006/relationships/image" Target="../media/image03.png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Keratin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480150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Lara Glendening, Blake Carlile, Dean Kidder-Buell, and Casey Elmhirst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36875" y="3790950"/>
            <a:ext cx="46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>
                <a:solidFill>
                  <a:srgbClr val="451A75"/>
                </a:solidFill>
              </a:rPr>
              <a:t>aditya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12501" l="0" r="0" t="12501"/>
          <a:stretch/>
        </p:blipFill>
        <p:spPr>
          <a:xfrm flipH="1">
            <a:off x="5934300" y="307825"/>
            <a:ext cx="2949447" cy="221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16511" l="12504" r="32237" t="26076"/>
          <a:stretch/>
        </p:blipFill>
        <p:spPr>
          <a:xfrm>
            <a:off x="4946025" y="2646924"/>
            <a:ext cx="4032225" cy="235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 of Protein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04475" y="1808125"/>
            <a:ext cx="4779300" cy="301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</a:rPr>
              <a:t>Keratin has a coiled-coil structure (two coiled strands twisted around each other)</a:t>
            </a:r>
          </a:p>
        </p:txBody>
      </p:sp>
      <p:pic>
        <p:nvPicPr>
          <p:cNvPr descr="Image result for keratin structure"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150" y="883600"/>
            <a:ext cx="4185300" cy="1874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keratin structure"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951" y="3501400"/>
            <a:ext cx="4517848" cy="15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04475" y="307825"/>
            <a:ext cx="4779300" cy="141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Function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04475" y="1620075"/>
            <a:ext cx="8441700" cy="268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1800">
                <a:solidFill>
                  <a:schemeClr val="lt2"/>
                </a:solidFill>
              </a:rPr>
              <a:t>Adheres cells to each other. Epithelial cells link together using desmosomes. The desmosomes hold the cell together individually and Keratin holds the desmosomes to the cell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lt2"/>
              </a:buClr>
              <a:buSzPct val="100000"/>
            </a:pPr>
            <a:r>
              <a:rPr lang="en" sz="1800">
                <a:solidFill>
                  <a:schemeClr val="lt2"/>
                </a:solidFill>
              </a:rPr>
              <a:t>Forms a protective layer on the outside of the skin to hold epidermis together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end!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10937" r="10937" t="0"/>
          <a:stretch/>
        </p:blipFill>
        <p:spPr>
          <a:xfrm>
            <a:off x="312275" y="308212"/>
            <a:ext cx="2075551" cy="200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0" l="3139" r="3139" t="0"/>
          <a:stretch/>
        </p:blipFill>
        <p:spPr>
          <a:xfrm>
            <a:off x="2460233" y="308216"/>
            <a:ext cx="2075557" cy="200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5">
            <a:alphaModFix/>
          </a:blip>
          <a:srcRect b="32208" l="0" r="0" t="32208"/>
          <a:stretch/>
        </p:blipFill>
        <p:spPr>
          <a:xfrm>
            <a:off x="4608197" y="308225"/>
            <a:ext cx="4223522" cy="20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311700" y="2581350"/>
            <a:ext cx="3217500" cy="208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 of Keratin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619500" y="2581350"/>
            <a:ext cx="5205000" cy="208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Keratin is the main structural component of hair, horns, feathers, hooves, skin, and claws. Keratin is very flexible and water resistant. It is made by keratinocytes.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95700" y="113300"/>
            <a:ext cx="5604000" cy="3540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Genetic code of Keratin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67675" l="8773" r="3752" t="18837"/>
          <a:stretch/>
        </p:blipFill>
        <p:spPr>
          <a:xfrm>
            <a:off x="0" y="3413097"/>
            <a:ext cx="9144000" cy="79007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420875" y="93300"/>
            <a:ext cx="7113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Transcription (DNA to mRNA)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Takes place in the nucleus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Helicase unwinds the DNA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RNA polymerase binds to the DNA  and matches it to RNA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mRNA that is patterned after the DNA is created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Polymerase detaches when it reaches a termination signal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mRNA moves out of the nucleus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Base Pairing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 DNA, Adenine pairs with Thymine and Guanine pairs with Cytosine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 RNA, Thymine is replaced with Uracil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 transcription, the enzymes split the DNA strand and synthesize base pairs complementary to the ones of the DNA</a:t>
            </a:r>
          </a:p>
          <a:p>
            <a:pPr indent="-3175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This reduces mutations by making sure DNA is transcribed to RNA correctly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88300" y="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RNA code of Keratin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39373" l="20806" r="13722" t="45417"/>
          <a:stretch/>
        </p:blipFill>
        <p:spPr>
          <a:xfrm>
            <a:off x="0" y="3228825"/>
            <a:ext cx="9144000" cy="110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Translation (mRNA to Protein)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11700" y="1229425"/>
            <a:ext cx="84573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Takes place in ribosomes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mRNA moves to ribosomes and is “read” by tRNA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tRNA analyzes the codons (sets of three nucleotides) on the mRNA and brings the right amino acid into the polypeptide chain that is being made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Amino acids combine in the correct sequence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Polypeptide chain folds in the way that is coded by the amino acids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lt2"/>
              </a:buClr>
              <a:buSzPct val="100000"/>
              <a:buFont typeface="Source Sans Pro"/>
              <a:buChar char="●"/>
            </a:pPr>
            <a:r>
              <a:rPr lang="en" sz="1800">
                <a:solidFill>
                  <a:schemeClr val="lt2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Now we have a protein!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Protein folding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01525" y="1189650"/>
            <a:ext cx="4700400" cy="27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291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The protein is in its primary structure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Protein folds to form secondary structure (either a helix or b sheet)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Side chains of amino acids interact, forming tertiary structure</a:t>
            </a:r>
          </a:p>
          <a:p>
            <a:pPr indent="-228600" lvl="1" marL="9144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Localization of hydrophobic and hydrophilic amino acids help determine tertiary structure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The final level is quaternary structure</a:t>
            </a:r>
          </a:p>
          <a:p>
            <a:pPr indent="-228600" lvl="1" marL="9144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Consists of interactions between polypeptide chains in proteins with multiple polypeptides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65625" y="-323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Protein Structure of Keratin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19276" l="20531" r="14922" t="69138"/>
          <a:stretch/>
        </p:blipFill>
        <p:spPr>
          <a:xfrm>
            <a:off x="0" y="2906425"/>
            <a:ext cx="9144000" cy="92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354325" y="4123875"/>
            <a:ext cx="8358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 met=methionine              ser=serine                     glu=glutamic acid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leu=leucine                 tyr=tyrosine                    ile=isoleucine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